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0159980" cy="5039995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12065" userDrawn="1">
          <p15:clr>
            <a:srgbClr val="A4A3A4"/>
          </p15:clr>
        </p15:guide>
        <p15:guide id="3" pos="604" userDrawn="1">
          <p15:clr>
            <a:srgbClr val="A4A3A4"/>
          </p15:clr>
        </p15:guide>
        <p15:guide id="4" orient="horz" pos="4561" userDrawn="1">
          <p15:clr>
            <a:srgbClr val="A4A3A4"/>
          </p15:clr>
        </p15:guide>
        <p15:guide id="6" orient="horz" pos="29048" userDrawn="1">
          <p15:clr>
            <a:srgbClr val="A4A3A4"/>
          </p15:clr>
        </p15:guide>
        <p15:guide id="7" orient="horz" pos="15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560"/>
        <p:guide pos="12065"/>
        <p:guide pos="604"/>
        <p:guide orient="horz" pos="4561"/>
        <p:guide orient="horz" pos="29048"/>
        <p:guide orient="horz" pos="158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4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11780" y="1143000"/>
            <a:ext cx="1234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为统一大赛视觉形象，请各团队参考</a:t>
            </a:r>
            <a:r>
              <a:rPr lang="en-US" altLang="zh-CN"/>
              <a:t>PPT</a:t>
            </a:r>
            <a:r>
              <a:rPr lang="zh-CN" altLang="en-US"/>
              <a:t>模版进行内容填充。本说明旨在指导各团队如何在保持排版美感的同时，清晰地展示核心项目信息</a:t>
            </a:r>
            <a:r>
              <a:rPr lang="en-US" altLang="zh-CN"/>
              <a:t>。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82311" y="6720038"/>
            <a:ext cx="16203756" cy="1889018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323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982311" y="26165819"/>
            <a:ext cx="16203756" cy="10820849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5290" spc="200"/>
            </a:lvl1pPr>
            <a:lvl2pPr marL="1008380" indent="0" algn="ctr">
              <a:buNone/>
              <a:defRPr sz="4410"/>
            </a:lvl2pPr>
            <a:lvl3pPr marL="2016125" indent="0" algn="ctr">
              <a:buNone/>
              <a:defRPr sz="3965"/>
            </a:lvl3pPr>
            <a:lvl4pPr marL="3023870" indent="0" algn="ctr">
              <a:buNone/>
              <a:defRPr sz="3530"/>
            </a:lvl4pPr>
            <a:lvl5pPr marL="4032250" indent="0" algn="ctr">
              <a:buNone/>
              <a:defRPr sz="3530"/>
            </a:lvl5pPr>
            <a:lvl6pPr marL="5039995" indent="0" algn="ctr">
              <a:buNone/>
              <a:defRPr sz="3530"/>
            </a:lvl6pPr>
            <a:lvl7pPr marL="6048375" indent="0" algn="ctr">
              <a:buNone/>
              <a:defRPr sz="3530"/>
            </a:lvl7pPr>
            <a:lvl8pPr marL="7056755" indent="0" algn="ctr">
              <a:buNone/>
              <a:defRPr sz="3530"/>
            </a:lvl8pPr>
            <a:lvl9pPr marL="8063865" indent="0" algn="ctr">
              <a:buNone/>
              <a:defRPr sz="353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006038" y="5688222"/>
            <a:ext cx="18144398" cy="4029377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982311" y="17620258"/>
            <a:ext cx="16203756" cy="812225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323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82311" y="26165819"/>
            <a:ext cx="16203756" cy="370395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529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6038" y="4471206"/>
            <a:ext cx="18138445" cy="518554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06038" y="10953133"/>
            <a:ext cx="18138445" cy="3497594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291947" y="28282367"/>
            <a:ext cx="12846329" cy="5635308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97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291947" y="33917674"/>
            <a:ext cx="12846329" cy="63761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9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08380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2pPr>
            <a:lvl3pPr marL="201612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3pPr>
            <a:lvl4pPr marL="3023870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4pPr>
            <a:lvl5pPr marL="4032250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5pPr>
            <a:lvl6pPr marL="503999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6pPr>
            <a:lvl7pPr marL="604837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7pPr>
            <a:lvl8pPr marL="705675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8pPr>
            <a:lvl9pPr marL="806386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6038" y="4471206"/>
            <a:ext cx="18138445" cy="518554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006038" y="11032504"/>
            <a:ext cx="8560251" cy="3489657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0602091" y="11032504"/>
            <a:ext cx="8560251" cy="3489657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6038" y="4471206"/>
            <a:ext cx="18138445" cy="518554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006038" y="10318169"/>
            <a:ext cx="8834083" cy="304253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08380" indent="0">
              <a:buNone/>
              <a:defRPr sz="4410" b="1"/>
            </a:lvl2pPr>
            <a:lvl3pPr marL="2016125" indent="0">
              <a:buNone/>
              <a:defRPr sz="3965" b="1"/>
            </a:lvl3pPr>
            <a:lvl4pPr marL="3023870" indent="0">
              <a:buNone/>
              <a:defRPr sz="3530" b="1"/>
            </a:lvl4pPr>
            <a:lvl5pPr marL="4032250" indent="0">
              <a:buNone/>
              <a:defRPr sz="3530" b="1"/>
            </a:lvl5pPr>
            <a:lvl6pPr marL="5039995" indent="0">
              <a:buNone/>
              <a:defRPr sz="3530" b="1"/>
            </a:lvl6pPr>
            <a:lvl7pPr marL="6048375" indent="0">
              <a:buNone/>
              <a:defRPr sz="3530" b="1"/>
            </a:lvl7pPr>
            <a:lvl8pPr marL="7056755" indent="0">
              <a:buNone/>
              <a:defRPr sz="3530" b="1"/>
            </a:lvl8pPr>
            <a:lvl9pPr marL="8063865" indent="0">
              <a:buNone/>
              <a:defRPr sz="353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006038" y="13625274"/>
            <a:ext cx="8834083" cy="32303806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0311309" y="10318169"/>
            <a:ext cx="8834083" cy="304253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08380" indent="0">
              <a:buNone/>
              <a:defRPr sz="4410" b="1"/>
            </a:lvl2pPr>
            <a:lvl3pPr marL="2016125" indent="0">
              <a:buNone/>
              <a:defRPr sz="3965" b="1"/>
            </a:lvl3pPr>
            <a:lvl4pPr marL="3023870" indent="0">
              <a:buNone/>
              <a:defRPr sz="3530" b="1"/>
            </a:lvl4pPr>
            <a:lvl5pPr marL="4032250" indent="0">
              <a:buNone/>
              <a:defRPr sz="3530" b="1"/>
            </a:lvl5pPr>
            <a:lvl6pPr marL="5039995" indent="0">
              <a:buNone/>
              <a:defRPr sz="3530" b="1"/>
            </a:lvl6pPr>
            <a:lvl7pPr marL="6048375" indent="0">
              <a:buNone/>
              <a:defRPr sz="3530" b="1"/>
            </a:lvl7pPr>
            <a:lvl8pPr marL="7056755" indent="0">
              <a:buNone/>
              <a:defRPr sz="3530" b="1"/>
            </a:lvl8pPr>
            <a:lvl9pPr marL="8063865" indent="0">
              <a:buNone/>
              <a:defRPr sz="353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0311309" y="13625274"/>
            <a:ext cx="8834083" cy="32303806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6038" y="4471206"/>
            <a:ext cx="18138445" cy="518554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006038" y="11429357"/>
            <a:ext cx="8653309" cy="3386476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53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0500892" y="11429357"/>
            <a:ext cx="8643591" cy="3386476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53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6924056" y="6720038"/>
            <a:ext cx="1726337" cy="3696021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617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512033" y="6720038"/>
            <a:ext cx="15162002" cy="36960211"/>
          </a:xfrm>
        </p:spPr>
        <p:txBody>
          <a:bodyPr vert="eaVert" lIns="46800" tIns="46800" rIns="46800" bIns="46800"/>
          <a:lstStyle>
            <a:lvl1pPr marL="503555" indent="-503555">
              <a:spcAft>
                <a:spcPts val="1000"/>
              </a:spcAft>
              <a:defRPr spc="300"/>
            </a:lvl1pPr>
            <a:lvl2pPr marL="1511935" indent="-503555">
              <a:defRPr spc="300"/>
            </a:lvl2pPr>
            <a:lvl3pPr marL="2520315" indent="-503555">
              <a:defRPr spc="300"/>
            </a:lvl3pPr>
            <a:lvl4pPr marL="3528060" indent="-503555">
              <a:defRPr spc="300"/>
            </a:lvl4pPr>
            <a:lvl5pPr marL="4536440" indent="-50355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006038" y="4471206"/>
            <a:ext cx="18138445" cy="518554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006038" y="10953133"/>
            <a:ext cx="18138445" cy="3497594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011991" y="46405304"/>
            <a:ext cx="4464665" cy="232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6806134" y="46405304"/>
            <a:ext cx="6548175" cy="232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2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4679818" y="46405304"/>
            <a:ext cx="4464665" cy="232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2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016125" rtl="0" eaLnBrk="1" fontAlgn="auto" latinLnBrk="0" hangingPunct="1">
        <a:lnSpc>
          <a:spcPct val="100000"/>
        </a:lnSpc>
        <a:spcBef>
          <a:spcPct val="0"/>
        </a:spcBef>
        <a:buNone/>
        <a:defRPr sz="794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503555" indent="-503555" algn="l" defTabSz="201612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39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511935" indent="-503555" algn="l" defTabSz="20161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3549015" algn="l"/>
          <a:tab pos="3549015" algn="l"/>
          <a:tab pos="3549015" algn="l"/>
          <a:tab pos="3549015" algn="l"/>
        </a:tabLst>
        <a:defRPr sz="35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520315" indent="-503555" algn="l" defTabSz="20161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35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528060" indent="-503555" algn="l" defTabSz="20161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30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536440" indent="-503555" algn="l" defTabSz="20161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30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544185" indent="-503555" algn="l" defTabSz="2016125" rtl="0" eaLnBrk="1" latinLnBrk="0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965" kern="1200">
          <a:solidFill>
            <a:schemeClr val="tx1"/>
          </a:solidFill>
          <a:latin typeface="+mn-lt"/>
          <a:ea typeface="+mn-ea"/>
          <a:cs typeface="+mn-cs"/>
        </a:defRPr>
      </a:lvl6pPr>
      <a:lvl7pPr marL="6551930" indent="-503555" algn="l" defTabSz="2016125" rtl="0" eaLnBrk="1" latinLnBrk="0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965" kern="1200">
          <a:solidFill>
            <a:schemeClr val="tx1"/>
          </a:solidFill>
          <a:latin typeface="+mn-lt"/>
          <a:ea typeface="+mn-ea"/>
          <a:cs typeface="+mn-cs"/>
        </a:defRPr>
      </a:lvl7pPr>
      <a:lvl8pPr marL="7560310" indent="-503555" algn="l" defTabSz="2016125" rtl="0" eaLnBrk="1" latinLnBrk="0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965" kern="1200">
          <a:solidFill>
            <a:schemeClr val="tx1"/>
          </a:solidFill>
          <a:latin typeface="+mn-lt"/>
          <a:ea typeface="+mn-ea"/>
          <a:cs typeface="+mn-cs"/>
        </a:defRPr>
      </a:lvl8pPr>
      <a:lvl9pPr marL="8568055" indent="-503555" algn="l" defTabSz="2016125" rtl="0" eaLnBrk="1" latinLnBrk="0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9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016125" rtl="0" eaLnBrk="1" latinLnBrk="0" hangingPunct="1">
        <a:defRPr sz="3965" kern="1200">
          <a:solidFill>
            <a:schemeClr val="tx1"/>
          </a:solidFill>
          <a:latin typeface="+mn-lt"/>
          <a:ea typeface="+mn-ea"/>
          <a:cs typeface="+mn-cs"/>
        </a:defRPr>
      </a:lvl1pPr>
      <a:lvl2pPr marL="1008380" algn="l" defTabSz="2016125" rtl="0" eaLnBrk="1" latinLnBrk="0" hangingPunct="1">
        <a:defRPr sz="3965" kern="1200">
          <a:solidFill>
            <a:schemeClr val="tx1"/>
          </a:solidFill>
          <a:latin typeface="+mn-lt"/>
          <a:ea typeface="+mn-ea"/>
          <a:cs typeface="+mn-cs"/>
        </a:defRPr>
      </a:lvl2pPr>
      <a:lvl3pPr marL="2016125" algn="l" defTabSz="2016125" rtl="0" eaLnBrk="1" latinLnBrk="0" hangingPunct="1">
        <a:defRPr sz="3965" kern="1200">
          <a:solidFill>
            <a:schemeClr val="tx1"/>
          </a:solidFill>
          <a:latin typeface="+mn-lt"/>
          <a:ea typeface="+mn-ea"/>
          <a:cs typeface="+mn-cs"/>
        </a:defRPr>
      </a:lvl3pPr>
      <a:lvl4pPr marL="3023870" algn="l" defTabSz="2016125" rtl="0" eaLnBrk="1" latinLnBrk="0" hangingPunct="1">
        <a:defRPr sz="3965" kern="1200">
          <a:solidFill>
            <a:schemeClr val="tx1"/>
          </a:solidFill>
          <a:latin typeface="+mn-lt"/>
          <a:ea typeface="+mn-ea"/>
          <a:cs typeface="+mn-cs"/>
        </a:defRPr>
      </a:lvl4pPr>
      <a:lvl5pPr marL="4032250" algn="l" defTabSz="2016125" rtl="0" eaLnBrk="1" latinLnBrk="0" hangingPunct="1">
        <a:defRPr sz="3965" kern="1200">
          <a:solidFill>
            <a:schemeClr val="tx1"/>
          </a:solidFill>
          <a:latin typeface="+mn-lt"/>
          <a:ea typeface="+mn-ea"/>
          <a:cs typeface="+mn-cs"/>
        </a:defRPr>
      </a:lvl5pPr>
      <a:lvl6pPr marL="5039995" algn="l" defTabSz="2016125" rtl="0" eaLnBrk="1" latinLnBrk="0" hangingPunct="1">
        <a:defRPr sz="3965" kern="1200">
          <a:solidFill>
            <a:schemeClr val="tx1"/>
          </a:solidFill>
          <a:latin typeface="+mn-lt"/>
          <a:ea typeface="+mn-ea"/>
          <a:cs typeface="+mn-cs"/>
        </a:defRPr>
      </a:lvl6pPr>
      <a:lvl7pPr marL="6048375" algn="l" defTabSz="2016125" rtl="0" eaLnBrk="1" latinLnBrk="0" hangingPunct="1">
        <a:defRPr sz="3965" kern="1200">
          <a:solidFill>
            <a:schemeClr val="tx1"/>
          </a:solidFill>
          <a:latin typeface="+mn-lt"/>
          <a:ea typeface="+mn-ea"/>
          <a:cs typeface="+mn-cs"/>
        </a:defRPr>
      </a:lvl7pPr>
      <a:lvl8pPr marL="7056755" algn="l" defTabSz="2016125" rtl="0" eaLnBrk="1" latinLnBrk="0" hangingPunct="1">
        <a:defRPr sz="3965" kern="1200">
          <a:solidFill>
            <a:schemeClr val="tx1"/>
          </a:solidFill>
          <a:latin typeface="+mn-lt"/>
          <a:ea typeface="+mn-ea"/>
          <a:cs typeface="+mn-cs"/>
        </a:defRPr>
      </a:lvl8pPr>
      <a:lvl9pPr marL="8063865" algn="l" defTabSz="2016125" rtl="0" eaLnBrk="1" latinLnBrk="0" hangingPunct="1">
        <a:defRPr sz="39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指示牌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0159980" cy="50399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9562" y="3016816"/>
            <a:ext cx="15969162" cy="363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5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</a:rPr>
              <a:t>栗子树</a:t>
            </a:r>
            <a:endParaRPr lang="zh-CN" altLang="en-US" sz="11500" b="1" spc="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Han Sans CN" panose="020B0400000000000000" charset="-122"/>
              <a:ea typeface="Source Han Sans CN" panose="020B0400000000000000" charset="-122"/>
              <a:cs typeface="Source Han Sans CN" panose="020B0400000000000000" charset="-122"/>
            </a:endParaRPr>
          </a:p>
          <a:p>
            <a:pPr algn="ctr"/>
            <a:r>
              <a:rPr lang="zh-CN" altLang="en-US" sz="115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</a:rPr>
              <a:t>变频可见光通信</a:t>
            </a:r>
            <a:r>
              <a:rPr lang="zh-CN" altLang="en-US" sz="115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</a:rPr>
              <a:t>系统</a:t>
            </a:r>
            <a:endParaRPr lang="zh-CN" altLang="en-US" sz="11500" b="1" spc="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Han Sans CN" panose="020B0400000000000000" charset="-122"/>
              <a:ea typeface="Source Han Sans CN" panose="020B0400000000000000" charset="-122"/>
              <a:cs typeface="Source Han Sans CN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9485" y="10832465"/>
            <a:ext cx="17907000" cy="2947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>
                <a:solidFill>
                  <a:schemeClr val="bg1"/>
                </a:solidFill>
                <a:latin typeface="Source Han Sans CN Medium" panose="020B0400000000000000" charset="-122"/>
                <a:ea typeface="Source Han Sans CN Medium" panose="020B0400000000000000" charset="-122"/>
                <a:cs typeface="Source Han Sans CN Medium" panose="020B0400000000000000" charset="-122"/>
                <a:sym typeface="+mn-ea"/>
              </a:rPr>
              <a:t>使用可见光进行数据加密通信，</a:t>
            </a:r>
            <a:endParaRPr lang="zh-CN" altLang="en-US" sz="6000">
              <a:solidFill>
                <a:schemeClr val="bg1"/>
              </a:solidFill>
              <a:latin typeface="Source Han Sans CN Medium" panose="020B0400000000000000" charset="-122"/>
              <a:ea typeface="Source Han Sans CN Medium" panose="020B0400000000000000" charset="-122"/>
              <a:cs typeface="Source Han Sans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>
                <a:solidFill>
                  <a:schemeClr val="bg1"/>
                </a:solidFill>
                <a:latin typeface="Source Han Sans CN Medium" panose="020B0400000000000000" charset="-122"/>
                <a:ea typeface="Source Han Sans CN Medium" panose="020B0400000000000000" charset="-122"/>
                <a:cs typeface="Source Han Sans CN Medium" panose="020B0400000000000000" charset="-122"/>
                <a:sym typeface="+mn-ea"/>
              </a:rPr>
              <a:t>免受任何电磁干扰，</a:t>
            </a:r>
            <a:r>
              <a:rPr lang="zh-CN" altLang="en-US" sz="6000">
                <a:solidFill>
                  <a:schemeClr val="bg1"/>
                </a:solidFill>
                <a:latin typeface="Source Han Sans CN Medium" panose="020B0400000000000000" charset="-122"/>
                <a:ea typeface="Source Han Sans CN Medium" panose="020B0400000000000000" charset="-122"/>
                <a:cs typeface="Source Han Sans CN Medium" panose="020B0400000000000000" charset="-122"/>
                <a:sym typeface="+mn-ea"/>
              </a:rPr>
              <a:t>避免中间人窃听</a:t>
            </a:r>
            <a:endParaRPr lang="zh-CN" altLang="en-US" sz="6000">
              <a:solidFill>
                <a:schemeClr val="bg1"/>
              </a:solidFill>
              <a:latin typeface="Source Han Sans CN Medium" panose="020B0400000000000000" charset="-122"/>
              <a:ea typeface="Source Han Sans CN Medium" panose="020B0400000000000000" charset="-122"/>
              <a:cs typeface="Source Han Sans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000">
              <a:solidFill>
                <a:schemeClr val="bg1"/>
              </a:solidFill>
              <a:latin typeface="Source Han Sans CN Medium" panose="020B0400000000000000" charset="-122"/>
              <a:ea typeface="Source Han Sans CN Medium" panose="020B0400000000000000" charset="-122"/>
              <a:cs typeface="Source Han Sans CN Medium" panose="020B04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4225" y="38268275"/>
            <a:ext cx="17907000" cy="56121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266700" algn="just" defTabSz="266700">
              <a:lnSpc>
                <a:spcPct val="130000"/>
              </a:lnSpc>
            </a:pPr>
            <a:r>
              <a:rPr lang="zh-CN" altLang="en-US" sz="6000">
                <a:solidFill>
                  <a:schemeClr val="bg1"/>
                </a:solidFill>
                <a:latin typeface="Source Han Sans CN Medium" panose="020B0400000000000000" charset="-122"/>
                <a:ea typeface="Source Han Sans CN Medium" panose="020B0400000000000000" charset="-122"/>
                <a:cs typeface="Source Han Sans CN Medium" panose="020B0400000000000000" charset="-122"/>
                <a:sym typeface="+mn-ea"/>
              </a:rPr>
              <a:t>低成本抗</a:t>
            </a:r>
            <a:r>
              <a:rPr lang="zh-CN" altLang="en-US" sz="6000">
                <a:solidFill>
                  <a:schemeClr val="bg1"/>
                </a:solidFill>
                <a:latin typeface="Source Han Sans CN Medium" panose="020B0400000000000000" charset="-122"/>
                <a:ea typeface="Source Han Sans CN Medium" panose="020B0400000000000000" charset="-122"/>
                <a:cs typeface="Source Han Sans CN Medium" panose="020B0400000000000000" charset="-122"/>
                <a:sym typeface="+mn-ea"/>
              </a:rPr>
              <a:t>干扰空天通信</a:t>
            </a:r>
            <a:endParaRPr lang="zh-CN" altLang="en-US" sz="6000">
              <a:solidFill>
                <a:schemeClr val="bg1"/>
              </a:solidFill>
              <a:latin typeface="Source Han Sans CN Medium" panose="020B0400000000000000" charset="-122"/>
              <a:ea typeface="Source Han Sans CN Medium" panose="020B0400000000000000" charset="-122"/>
              <a:cs typeface="Source Han Sans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</a:pPr>
            <a:r>
              <a:rPr lang="zh-CN" altLang="en-US" sz="6000">
                <a:solidFill>
                  <a:schemeClr val="bg1"/>
                </a:solidFill>
                <a:latin typeface="Source Han Sans CN Medium" panose="020B0400000000000000" charset="-122"/>
                <a:ea typeface="Source Han Sans CN Medium" panose="020B0400000000000000" charset="-122"/>
                <a:cs typeface="Source Han Sans CN Medium" panose="020B0400000000000000" charset="-122"/>
                <a:sym typeface="+mn-ea"/>
              </a:rPr>
              <a:t>荒野户外无网环境便携光通信</a:t>
            </a:r>
            <a:endParaRPr lang="zh-CN" altLang="en-US" sz="6000">
              <a:solidFill>
                <a:schemeClr val="bg1"/>
              </a:solidFill>
              <a:latin typeface="Source Han Sans CN Medium" panose="020B0400000000000000" charset="-122"/>
              <a:ea typeface="Source Han Sans CN Medium" panose="020B0400000000000000" charset="-122"/>
              <a:cs typeface="Source Han Sans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</a:pPr>
            <a:r>
              <a:rPr lang="zh-CN" altLang="en-US" sz="6000">
                <a:solidFill>
                  <a:schemeClr val="bg1"/>
                </a:solidFill>
                <a:latin typeface="Source Han Sans CN Medium" panose="020B0400000000000000" charset="-122"/>
                <a:ea typeface="Source Han Sans CN Medium" panose="020B0400000000000000" charset="-122"/>
                <a:cs typeface="Source Han Sans CN Medium" panose="020B0400000000000000" charset="-122"/>
                <a:sym typeface="+mn-ea"/>
              </a:rPr>
              <a:t>视频内隐藏信息通信</a:t>
            </a:r>
            <a:endParaRPr lang="zh-CN" altLang="en-US" sz="6000">
              <a:solidFill>
                <a:schemeClr val="bg1"/>
              </a:solidFill>
              <a:latin typeface="Source Han Sans CN Medium" panose="020B0400000000000000" charset="-122"/>
              <a:ea typeface="Source Han Sans CN Medium" panose="020B0400000000000000" charset="-122"/>
              <a:cs typeface="Source Han Sans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</a:pPr>
            <a:r>
              <a:rPr lang="zh-CN" altLang="en-US" sz="6000">
                <a:solidFill>
                  <a:schemeClr val="bg1"/>
                </a:solidFill>
                <a:latin typeface="Source Han Sans CN Medium" panose="020B0400000000000000" charset="-122"/>
                <a:ea typeface="Source Han Sans CN Medium" panose="020B0400000000000000" charset="-122"/>
                <a:cs typeface="Source Han Sans CN Medium" panose="020B0400000000000000" charset="-122"/>
                <a:sym typeface="+mn-ea"/>
              </a:rPr>
              <a:t>任意视觉可达环境下的便携隐秘通信</a:t>
            </a:r>
            <a:endParaRPr lang="zh-CN" altLang="en-US" sz="6000">
              <a:solidFill>
                <a:schemeClr val="bg1"/>
              </a:solidFill>
              <a:latin typeface="Source Han Sans CN Medium" panose="020B0400000000000000" charset="-122"/>
              <a:ea typeface="Source Han Sans CN Medium" panose="020B0400000000000000" charset="-122"/>
              <a:cs typeface="Source Han Sans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</a:pPr>
            <a:endParaRPr lang="zh-CN" altLang="en-US" sz="6000">
              <a:solidFill>
                <a:schemeClr val="bg1"/>
              </a:solidFill>
              <a:latin typeface="Source Han Sans CN Medium" panose="020B0400000000000000" charset="-122"/>
              <a:ea typeface="Source Han Sans CN Medium" panose="020B0400000000000000" charset="-122"/>
              <a:cs typeface="Source Han Sans CN Medium" panose="020B04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747490" y="6933315"/>
            <a:ext cx="21785720" cy="12768691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7465" b="1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规范说明</a:t>
            </a:r>
            <a:endParaRPr lang="zh-CN" altLang="en-US" sz="7465" b="1">
              <a:latin typeface="Source Han Sans CN Regular" panose="020B0400000000000000" charset="-122"/>
              <a:ea typeface="Source Han Sans CN Regular" panose="020B0400000000000000" charset="-122"/>
              <a:cs typeface="Source Han Sans CN Regular" panose="020B0400000000000000" charset="-122"/>
            </a:endParaRPr>
          </a:p>
          <a:p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主标题（项目名称）：建议使用思源黑体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  115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号字，确保远距离视觉冲击力。</a:t>
            </a:r>
            <a:endParaRPr lang="en-US" altLang="zh-CN" sz="6720">
              <a:latin typeface="Source Han Sans CN Regular" panose="020B0400000000000000" charset="-122"/>
              <a:ea typeface="Source Han Sans CN Regular" panose="020B0400000000000000" charset="-122"/>
              <a:cs typeface="Source Han Sans CN Regular" panose="020B0400000000000000" charset="-122"/>
            </a:endParaRPr>
          </a:p>
          <a:p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正文内容：小标题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  <a:sym typeface="+mn-ea"/>
              </a:rPr>
              <a:t> 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  <a:sym typeface="+mn-ea"/>
              </a:rPr>
              <a:t>统一使用思源黑体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  <a:sym typeface="+mn-ea"/>
              </a:rPr>
              <a:t>80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号字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，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内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文统一使用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 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思源黑体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 60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号字。用于项目简介、核心技术或应用场景描述。</a:t>
            </a:r>
            <a:endParaRPr lang="en-US" altLang="zh-CN" sz="6720">
              <a:latin typeface="Source Han Sans CN Regular" panose="020B0400000000000000" charset="-122"/>
              <a:ea typeface="Source Han Sans CN Regular" panose="020B0400000000000000" charset="-122"/>
              <a:cs typeface="Source Han Sans CN Regular" panose="020B0400000000000000" charset="-122"/>
            </a:endParaRPr>
          </a:p>
          <a:p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辅助信息：如表格内的细节说明，字号不低于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 40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号字，以保证站立阅读时的清晰度。</a:t>
            </a:r>
            <a:endParaRPr lang="zh-CN" altLang="en-US" sz="6720">
              <a:latin typeface="Source Han Sans CN Regular" panose="020B0400000000000000" charset="-122"/>
              <a:ea typeface="Source Han Sans CN Regular" panose="020B0400000000000000" charset="-122"/>
              <a:cs typeface="Source Han Sans CN Regular" panose="020B0400000000000000" charset="-122"/>
            </a:endParaRPr>
          </a:p>
          <a:p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视觉配图：建议提供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 300dpi 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以上的高清原图。</a:t>
            </a:r>
            <a:endParaRPr lang="zh-CN" altLang="en-US" sz="6720">
              <a:latin typeface="Source Han Sans CN Regular" panose="020B0400000000000000" charset="-122"/>
              <a:ea typeface="Source Han Sans CN Regular" panose="020B0400000000000000" charset="-122"/>
              <a:cs typeface="Source Han Sans CN Regular" panose="020B0400000000000000" charset="-122"/>
            </a:endParaRPr>
          </a:p>
          <a:p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正文及图表区域：各团队可根据项目展示重点（如数据展示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、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产品实拍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、</a:t>
            </a:r>
            <a:r>
              <a:rPr lang="zh-CN" altLang="en-US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二维码等）自由调整布局</a:t>
            </a:r>
            <a:r>
              <a:rPr lang="en-US" altLang="zh-CN" sz="6720">
                <a:latin typeface="Source Han Sans CN Regular" panose="020B0400000000000000" charset="-122"/>
                <a:ea typeface="Source Han Sans CN Regular" panose="020B0400000000000000" charset="-122"/>
                <a:cs typeface="Source Han Sans CN Regular" panose="020B0400000000000000" charset="-122"/>
              </a:rPr>
              <a:t>。</a:t>
            </a:r>
            <a:endParaRPr lang="en-US" altLang="zh-CN" sz="6720">
              <a:latin typeface="Source Han Sans CN Regular" panose="020B0400000000000000" charset="-122"/>
              <a:ea typeface="Source Han Sans CN Regular" panose="020B0400000000000000" charset="-122"/>
              <a:cs typeface="Source Han Sans CN Regular" panose="020B0400000000000000" charset="-122"/>
            </a:endParaRPr>
          </a:p>
        </p:txBody>
      </p:sp>
      <p:pic>
        <p:nvPicPr>
          <p:cNvPr id="15" name="图片 14" descr="fa9fdb6d84df5e848165c8065ad2c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337" y="46751399"/>
            <a:ext cx="8414866" cy="279744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9485" y="14457680"/>
            <a:ext cx="17907000" cy="8706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可调频率范围（适配常用变频激光器/调色</a:t>
            </a:r>
            <a:r>
              <a:rPr lang="en-US" altLang="zh-CN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LED</a:t>
            </a: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光源）</a:t>
            </a:r>
            <a:endParaRPr lang="zh-CN" altLang="en-US" sz="6000" b="1">
              <a:solidFill>
                <a:schemeClr val="bg1"/>
              </a:solidFill>
              <a:latin typeface="思源黑体 CN Medium" panose="020B0400000000000000" charset="-122"/>
              <a:ea typeface="思源黑体 CN Medium" panose="020B0400000000000000" charset="-122"/>
              <a:cs typeface="思源黑体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可用普通工业相机/摄像头作为接收器硬件</a:t>
            </a:r>
            <a:endParaRPr lang="zh-CN" altLang="en-US" sz="6000" b="1">
              <a:solidFill>
                <a:schemeClr val="bg1"/>
              </a:solidFill>
              <a:latin typeface="思源黑体 CN Medium" panose="020B0400000000000000" charset="-122"/>
              <a:ea typeface="思源黑体 CN Medium" panose="020B0400000000000000" charset="-122"/>
              <a:cs typeface="思源黑体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机器视觉</a:t>
            </a:r>
            <a:r>
              <a:rPr lang="en-US" altLang="zh-CN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AI </a:t>
            </a: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自动适配背景光去除</a:t>
            </a:r>
            <a:endParaRPr lang="zh-CN" altLang="en-US" sz="6000" b="1">
              <a:solidFill>
                <a:schemeClr val="bg1"/>
              </a:solidFill>
              <a:latin typeface="思源黑体 CN Medium" panose="020B0400000000000000" charset="-122"/>
              <a:ea typeface="思源黑体 CN Medium" panose="020B0400000000000000" charset="-122"/>
              <a:cs typeface="思源黑体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机器视觉</a:t>
            </a:r>
            <a:r>
              <a:rPr lang="en-US" altLang="zh-CN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AI </a:t>
            </a: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自动适配通信速率</a:t>
            </a:r>
            <a:endParaRPr lang="zh-CN" altLang="en-US" sz="6000" b="1">
              <a:solidFill>
                <a:schemeClr val="bg1"/>
              </a:solidFill>
              <a:latin typeface="思源黑体 CN Medium" panose="020B0400000000000000" charset="-122"/>
              <a:ea typeface="思源黑体 CN Medium" panose="020B0400000000000000" charset="-122"/>
              <a:cs typeface="思源黑体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机器视觉</a:t>
            </a:r>
            <a:r>
              <a:rPr lang="en-US" altLang="zh-CN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AI </a:t>
            </a: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自动寻找通信目标</a:t>
            </a:r>
            <a:endParaRPr lang="zh-CN" altLang="en-US" sz="6000" b="1">
              <a:solidFill>
                <a:schemeClr val="bg1"/>
              </a:solidFill>
              <a:latin typeface="思源黑体 CN Medium" panose="020B0400000000000000" charset="-122"/>
              <a:ea typeface="思源黑体 CN Medium" panose="020B0400000000000000" charset="-122"/>
              <a:cs typeface="思源黑体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时频域充分利用且适配多数摄像机的</a:t>
            </a: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高效通信调制</a:t>
            </a:r>
            <a:endParaRPr lang="zh-CN" altLang="en-US" sz="6000" b="1">
              <a:solidFill>
                <a:schemeClr val="bg1"/>
              </a:solidFill>
              <a:latin typeface="思源黑体 CN Medium" panose="020B0400000000000000" charset="-122"/>
              <a:ea typeface="思源黑体 CN Medium" panose="020B0400000000000000" charset="-122"/>
              <a:cs typeface="思源黑体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chemeClr val="bg1"/>
                </a:solidFill>
                <a:latin typeface="思源黑体 CN Medium" panose="020B0400000000000000" charset="-122"/>
                <a:ea typeface="思源黑体 CN Medium" panose="020B0400000000000000" charset="-122"/>
                <a:cs typeface="思源黑体 CN Medium" panose="020B0400000000000000" charset="-122"/>
                <a:sym typeface="+mn-ea"/>
              </a:rPr>
              <a:t>可扩展至红外频段</a:t>
            </a:r>
            <a:endParaRPr lang="zh-CN" altLang="en-US" sz="6000" b="1">
              <a:solidFill>
                <a:schemeClr val="bg1"/>
              </a:solidFill>
              <a:latin typeface="思源黑体 CN Medium" panose="020B0400000000000000" charset="-122"/>
              <a:ea typeface="思源黑体 CN Medium" panose="020B0400000000000000" charset="-122"/>
              <a:cs typeface="思源黑体 CN Medium" panose="020B0400000000000000" charset="-122"/>
              <a:sym typeface="+mn-ea"/>
            </a:endParaRPr>
          </a:p>
          <a:p>
            <a:pPr indent="26670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6000" b="1">
              <a:solidFill>
                <a:schemeClr val="bg1"/>
              </a:solidFill>
              <a:latin typeface="思源黑体 CN Medium" panose="020B0400000000000000" charset="-122"/>
              <a:ea typeface="思源黑体 CN Medium" panose="020B0400000000000000" charset="-122"/>
              <a:cs typeface="思源黑体 CN Medium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9485" y="7706995"/>
            <a:ext cx="1790636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algn="l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>
                <a:solidFill>
                  <a:schemeClr val="bg1"/>
                </a:solidFill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  <a:sym typeface="+mn-ea"/>
              </a:rPr>
              <a:t>AI</a:t>
            </a:r>
            <a:r>
              <a:rPr lang="zh-CN" altLang="en-US" sz="8000" b="1">
                <a:solidFill>
                  <a:schemeClr val="bg1"/>
                </a:solidFill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  <a:sym typeface="+mn-ea"/>
              </a:rPr>
              <a:t>自适应</a:t>
            </a:r>
            <a:r>
              <a:rPr lang="en-US" altLang="zh-CN" sz="8000" b="1">
                <a:solidFill>
                  <a:schemeClr val="bg1"/>
                </a:solidFill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  <a:sym typeface="+mn-ea"/>
              </a:rPr>
              <a:t> </a:t>
            </a:r>
            <a:r>
              <a:rPr lang="zh-CN" altLang="en-US" sz="8000" b="1">
                <a:solidFill>
                  <a:schemeClr val="bg1"/>
                </a:solidFill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  <a:sym typeface="+mn-ea"/>
              </a:rPr>
              <a:t>高性价比可见光</a:t>
            </a:r>
            <a:r>
              <a:rPr lang="zh-CN" altLang="en-US" sz="8000" b="1">
                <a:solidFill>
                  <a:schemeClr val="bg1"/>
                </a:solidFill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  <a:sym typeface="+mn-ea"/>
              </a:rPr>
              <a:t>通信</a:t>
            </a:r>
            <a:r>
              <a:rPr lang="en-US" altLang="zh-CN" sz="8000" b="1">
                <a:solidFill>
                  <a:schemeClr val="bg1"/>
                </a:solidFill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  <a:sym typeface="+mn-ea"/>
              </a:rPr>
              <a:t>     </a:t>
            </a:r>
            <a:endParaRPr lang="en-US" altLang="zh-CN" sz="8000" b="1">
              <a:solidFill>
                <a:schemeClr val="bg1"/>
              </a:solidFill>
              <a:latin typeface="Source Han Sans CN" panose="020B0400000000000000" charset="-122"/>
              <a:ea typeface="Source Han Sans CN" panose="020B0400000000000000" charset="-122"/>
              <a:cs typeface="Source Han Sans CN" panose="020B04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4225" y="35352990"/>
            <a:ext cx="100838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algn="l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8000" b="1">
                <a:solidFill>
                  <a:schemeClr val="bg1"/>
                </a:solidFill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  <a:sym typeface="+mn-ea"/>
              </a:rPr>
              <a:t>物美价廉，用途</a:t>
            </a:r>
            <a:r>
              <a:rPr lang="zh-CN" altLang="en-US" sz="8000" b="1">
                <a:solidFill>
                  <a:schemeClr val="bg1"/>
                </a:solidFill>
                <a:latin typeface="Source Han Sans CN" panose="020B0400000000000000" charset="-122"/>
                <a:ea typeface="Source Han Sans CN" panose="020B0400000000000000" charset="-122"/>
                <a:cs typeface="Source Han Sans CN" panose="020B0400000000000000" charset="-122"/>
                <a:sym typeface="+mn-ea"/>
              </a:rPr>
              <a:t>广泛</a:t>
            </a:r>
            <a:endParaRPr lang="en-US" altLang="zh-CN" sz="8000" b="1">
              <a:solidFill>
                <a:schemeClr val="bg1"/>
              </a:solidFill>
              <a:latin typeface="Source Han Sans CN" panose="020B0400000000000000" charset="-122"/>
              <a:ea typeface="Source Han Sans CN" panose="020B0400000000000000" charset="-122"/>
              <a:cs typeface="Source Han Sans CN" panose="020B0400000000000000" charset="-122"/>
              <a:sym typeface="+mn-ea"/>
            </a:endParaRPr>
          </a:p>
        </p:txBody>
      </p:sp>
      <p:pic>
        <p:nvPicPr>
          <p:cNvPr id="4" name="图片 3" descr="http3mn.n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7505" y="35902265"/>
            <a:ext cx="4706620" cy="4706620"/>
          </a:xfrm>
          <a:prstGeom prst="rect">
            <a:avLst/>
          </a:prstGeom>
        </p:spPr>
      </p:pic>
      <p:pic>
        <p:nvPicPr>
          <p:cNvPr id="18" name="图片 17" descr="C:/Users/alexparkmz/Pictures/vlcsnap-2026-04-20-00h29m43s468.pngvlcsnap-2026-04-20-00h29m43s46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4225" y="23842345"/>
            <a:ext cx="18249900" cy="10287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29&quot;:[50000199,50052436],&quot;65&quot;:[20205081]}"/>
</p:tagLst>
</file>

<file path=ppt/tags/tag64.xml><?xml version="1.0" encoding="utf-8"?>
<p:tagLst xmlns:p="http://schemas.openxmlformats.org/presentationml/2006/main">
  <p:tag name="resource_record_key" val="{&quot;29&quot;:[50000199,50052436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WPS 演示</Application>
  <PresentationFormat>宽屏</PresentationFormat>
  <Paragraphs>33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Source Han Sans CN</vt:lpstr>
      <vt:lpstr>Source Han Sans CN Medium</vt:lpstr>
      <vt:lpstr>Source Han Sans CN Regular</vt:lpstr>
      <vt:lpstr>PingFang SC Semibold</vt:lpstr>
      <vt:lpstr>思源黑体 CN Medium</vt:lpstr>
      <vt:lpstr>苹方-简</vt:lpstr>
      <vt:lpstr>Almonte Snow</vt:lpstr>
      <vt:lpstr>黑体</vt:lpstr>
      <vt:lpstr>微软雅黑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栗子树</cp:lastModifiedBy>
  <cp:revision>178</cp:revision>
  <dcterms:created xsi:type="dcterms:W3CDTF">2026-04-15T02:17:00Z</dcterms:created>
  <dcterms:modified xsi:type="dcterms:W3CDTF">2026-04-19T16:40:02Z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317D103E6FE4388CF5A5DD69A1ED9407_43</vt:lpwstr>
  </property>
</Properties>
</file>